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6858000" cx="12192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Merriweather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8" roundtripDataSignature="AMtx7mgIgYaEAQYD7GWPX8u3ZucbzUqS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Merriweather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erriweather-italic.fntdata"/><Relationship Id="rId25" Type="http://schemas.openxmlformats.org/officeDocument/2006/relationships/font" Target="fonts/Merriweather-bold.fntdata"/><Relationship Id="rId28" Type="http://customschemas.google.com/relationships/presentationmetadata" Target="metadata"/><Relationship Id="rId27" Type="http://schemas.openxmlformats.org/officeDocument/2006/relationships/font" Target="fonts/Merriweather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Nick</a:t>
            </a:r>
            <a:endParaRPr/>
          </a:p>
        </p:txBody>
      </p:sp>
      <p:sp>
        <p:nvSpPr>
          <p:cNvPr id="143" name="Google Shape;143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Josh N</a:t>
            </a:r>
            <a:endParaRPr/>
          </a:p>
        </p:txBody>
      </p:sp>
      <p:sp>
        <p:nvSpPr>
          <p:cNvPr id="150" name="Google Shape;15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Josh N</a:t>
            </a:r>
            <a:endParaRPr/>
          </a:p>
        </p:txBody>
      </p:sp>
      <p:sp>
        <p:nvSpPr>
          <p:cNvPr id="156" name="Google Shape;156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063798270c_3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063798270c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Josh 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Connor</a:t>
            </a:r>
            <a:endParaRPr/>
          </a:p>
        </p:txBody>
      </p:sp>
      <p:sp>
        <p:nvSpPr>
          <p:cNvPr id="169" name="Google Shape;169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Josh G</a:t>
            </a:r>
            <a:endParaRPr/>
          </a:p>
        </p:txBody>
      </p:sp>
      <p:sp>
        <p:nvSpPr>
          <p:cNvPr id="175" name="Google Shape;175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Josh G</a:t>
            </a:r>
            <a:endParaRPr/>
          </a:p>
        </p:txBody>
      </p:sp>
      <p:sp>
        <p:nvSpPr>
          <p:cNvPr id="74" name="Google Shape;7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0509b08316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0509b0831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Josh G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Josh G</a:t>
            </a:r>
            <a:endParaRPr/>
          </a:p>
        </p:txBody>
      </p:sp>
      <p:sp>
        <p:nvSpPr>
          <p:cNvPr id="88" name="Google Shape;8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John </a:t>
            </a:r>
            <a:endParaRPr/>
          </a:p>
        </p:txBody>
      </p:sp>
      <p:sp>
        <p:nvSpPr>
          <p:cNvPr id="96" name="Google Shape;96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0509b08316_3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0509b08316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John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Ruofeng</a:t>
            </a:r>
            <a:endParaRPr/>
          </a:p>
        </p:txBody>
      </p:sp>
      <p:sp>
        <p:nvSpPr>
          <p:cNvPr id="108" name="Google Shape;10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063798270c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063798270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Raffael Neuser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063798270c_1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063798270c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31394D"/>
                </a:solidFill>
              </a:rPr>
              <a:t>Raffael Neuser</a:t>
            </a:r>
            <a:endParaRPr>
              <a:solidFill>
                <a:srgbClr val="31394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1394D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0509b08316_1_10"/>
          <p:cNvSpPr/>
          <p:nvPr/>
        </p:nvSpPr>
        <p:spPr>
          <a:xfrm>
            <a:off x="-167" y="0"/>
            <a:ext cx="12192029" cy="5863987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g10509b08316_1_10"/>
          <p:cNvSpPr txBox="1"/>
          <p:nvPr>
            <p:ph type="ctrTitle"/>
          </p:nvPr>
        </p:nvSpPr>
        <p:spPr>
          <a:xfrm>
            <a:off x="415600" y="719633"/>
            <a:ext cx="11360700" cy="1710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" name="Google Shape;12;g10509b08316_1_10"/>
          <p:cNvSpPr txBox="1"/>
          <p:nvPr>
            <p:ph idx="1" type="subTitle"/>
          </p:nvPr>
        </p:nvSpPr>
        <p:spPr>
          <a:xfrm>
            <a:off x="415600" y="2504747"/>
            <a:ext cx="5656800" cy="98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 sz="21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g10509b08316_1_1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0509b08316_1_55"/>
          <p:cNvSpPr txBox="1"/>
          <p:nvPr>
            <p:ph hasCustomPrompt="1" type="title"/>
          </p:nvPr>
        </p:nvSpPr>
        <p:spPr>
          <a:xfrm>
            <a:off x="415667" y="1108233"/>
            <a:ext cx="7113300" cy="1659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300"/>
              <a:buNone/>
              <a:defRPr sz="133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300"/>
              <a:buNone/>
              <a:defRPr sz="133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300"/>
              <a:buNone/>
              <a:defRPr sz="133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300"/>
              <a:buNone/>
              <a:defRPr sz="133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300"/>
              <a:buNone/>
              <a:defRPr sz="133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300"/>
              <a:buNone/>
              <a:defRPr sz="133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300"/>
              <a:buNone/>
              <a:defRPr sz="133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300"/>
              <a:buNone/>
              <a:defRPr sz="133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300"/>
              <a:buNone/>
              <a:defRPr sz="133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g10509b08316_1_55"/>
          <p:cNvSpPr txBox="1"/>
          <p:nvPr>
            <p:ph idx="1" type="body"/>
          </p:nvPr>
        </p:nvSpPr>
        <p:spPr>
          <a:xfrm>
            <a:off x="415600" y="2828567"/>
            <a:ext cx="7113300" cy="1256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  <a:defRPr>
                <a:solidFill>
                  <a:schemeClr val="accent2"/>
                </a:solidFill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○"/>
              <a:defRPr>
                <a:solidFill>
                  <a:schemeClr val="accent2"/>
                </a:solidFill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■"/>
              <a:defRPr>
                <a:solidFill>
                  <a:schemeClr val="accent2"/>
                </a:solidFill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●"/>
              <a:defRPr>
                <a:solidFill>
                  <a:schemeClr val="accent2"/>
                </a:solidFill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○"/>
              <a:defRPr>
                <a:solidFill>
                  <a:schemeClr val="accent2"/>
                </a:solidFill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■"/>
              <a:defRPr>
                <a:solidFill>
                  <a:schemeClr val="accent2"/>
                </a:solidFill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●"/>
              <a:defRPr>
                <a:solidFill>
                  <a:schemeClr val="accent2"/>
                </a:solidFill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○"/>
              <a:defRPr>
                <a:solidFill>
                  <a:schemeClr val="accent2"/>
                </a:solidFill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g10509b08316_1_5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0509b08316_1_5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0509b08316_1_6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62" name="Google Shape;62;g10509b08316_1_6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63" name="Google Shape;63;g10509b08316_1_6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g10509b08316_1_6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g10509b08316_1_6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g10509b08316_1_15"/>
          <p:cNvSpPr/>
          <p:nvPr/>
        </p:nvSpPr>
        <p:spPr>
          <a:xfrm>
            <a:off x="0" y="64132"/>
            <a:ext cx="12192029" cy="5863987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g10509b08316_1_15"/>
          <p:cNvSpPr/>
          <p:nvPr/>
        </p:nvSpPr>
        <p:spPr>
          <a:xfrm>
            <a:off x="0" y="0"/>
            <a:ext cx="12192029" cy="5863987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g10509b08316_1_15"/>
          <p:cNvSpPr txBox="1"/>
          <p:nvPr>
            <p:ph type="title"/>
          </p:nvPr>
        </p:nvSpPr>
        <p:spPr>
          <a:xfrm>
            <a:off x="415600" y="719633"/>
            <a:ext cx="11360700" cy="1710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" name="Google Shape;18;g10509b08316_1_1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g10509b08316_1_20"/>
          <p:cNvSpPr/>
          <p:nvPr/>
        </p:nvSpPr>
        <p:spPr>
          <a:xfrm>
            <a:off x="0" y="0"/>
            <a:ext cx="57519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g10509b08316_1_20"/>
          <p:cNvSpPr/>
          <p:nvPr/>
        </p:nvSpPr>
        <p:spPr>
          <a:xfrm>
            <a:off x="0" y="58833"/>
            <a:ext cx="5751356" cy="5865687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g10509b08316_1_20"/>
          <p:cNvSpPr/>
          <p:nvPr/>
        </p:nvSpPr>
        <p:spPr>
          <a:xfrm>
            <a:off x="-167" y="0"/>
            <a:ext cx="5755723" cy="5860653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g10509b08316_1_20"/>
          <p:cNvSpPr txBox="1"/>
          <p:nvPr>
            <p:ph type="title"/>
          </p:nvPr>
        </p:nvSpPr>
        <p:spPr>
          <a:xfrm>
            <a:off x="415633" y="667900"/>
            <a:ext cx="4941900" cy="3345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g10509b08316_1_20"/>
          <p:cNvSpPr txBox="1"/>
          <p:nvPr>
            <p:ph idx="1" type="body"/>
          </p:nvPr>
        </p:nvSpPr>
        <p:spPr>
          <a:xfrm>
            <a:off x="6192900" y="667900"/>
            <a:ext cx="5555100" cy="5464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25" name="Google Shape;25;g10509b08316_1_2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10509b08316_1_27"/>
          <p:cNvSpPr/>
          <p:nvPr/>
        </p:nvSpPr>
        <p:spPr>
          <a:xfrm>
            <a:off x="0" y="0"/>
            <a:ext cx="12192000" cy="170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g10509b08316_1_27"/>
          <p:cNvSpPr txBox="1"/>
          <p:nvPr>
            <p:ph type="title"/>
          </p:nvPr>
        </p:nvSpPr>
        <p:spPr>
          <a:xfrm>
            <a:off x="415633" y="667900"/>
            <a:ext cx="11360700" cy="831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g10509b08316_1_27"/>
          <p:cNvSpPr txBox="1"/>
          <p:nvPr>
            <p:ph idx="1" type="body"/>
          </p:nvPr>
        </p:nvSpPr>
        <p:spPr>
          <a:xfrm>
            <a:off x="415600" y="2007600"/>
            <a:ext cx="5333100" cy="4101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0" name="Google Shape;30;g10509b08316_1_27"/>
          <p:cNvSpPr txBox="1"/>
          <p:nvPr>
            <p:ph idx="2" type="body"/>
          </p:nvPr>
        </p:nvSpPr>
        <p:spPr>
          <a:xfrm>
            <a:off x="6443200" y="2007600"/>
            <a:ext cx="5333100" cy="4101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1" name="Google Shape;31;g10509b08316_1_2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10509b08316_1_33"/>
          <p:cNvSpPr/>
          <p:nvPr/>
        </p:nvSpPr>
        <p:spPr>
          <a:xfrm>
            <a:off x="0" y="0"/>
            <a:ext cx="12192000" cy="170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g10509b08316_1_33"/>
          <p:cNvSpPr txBox="1"/>
          <p:nvPr>
            <p:ph type="title"/>
          </p:nvPr>
        </p:nvSpPr>
        <p:spPr>
          <a:xfrm>
            <a:off x="415633" y="667900"/>
            <a:ext cx="11360700" cy="831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g10509b08316_1_3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10509b08316_1_37"/>
          <p:cNvSpPr/>
          <p:nvPr/>
        </p:nvSpPr>
        <p:spPr>
          <a:xfrm>
            <a:off x="0" y="0"/>
            <a:ext cx="50193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g10509b08316_1_37"/>
          <p:cNvSpPr txBox="1"/>
          <p:nvPr>
            <p:ph type="title"/>
          </p:nvPr>
        </p:nvSpPr>
        <p:spPr>
          <a:xfrm>
            <a:off x="415633" y="667900"/>
            <a:ext cx="4170000" cy="2438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g10509b08316_1_37"/>
          <p:cNvSpPr txBox="1"/>
          <p:nvPr>
            <p:ph idx="1" type="body"/>
          </p:nvPr>
        </p:nvSpPr>
        <p:spPr>
          <a:xfrm>
            <a:off x="415600" y="3187533"/>
            <a:ext cx="4170000" cy="3063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  <a:defRPr>
                <a:solidFill>
                  <a:schemeClr val="accent2"/>
                </a:solidFill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○"/>
              <a:defRPr>
                <a:solidFill>
                  <a:schemeClr val="accent2"/>
                </a:solidFill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■"/>
              <a:defRPr>
                <a:solidFill>
                  <a:schemeClr val="accent2"/>
                </a:solidFill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●"/>
              <a:defRPr>
                <a:solidFill>
                  <a:schemeClr val="accent2"/>
                </a:solidFill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○"/>
              <a:defRPr>
                <a:solidFill>
                  <a:schemeClr val="accent2"/>
                </a:solidFill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■"/>
              <a:defRPr>
                <a:solidFill>
                  <a:schemeClr val="accent2"/>
                </a:solidFill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●"/>
              <a:defRPr>
                <a:solidFill>
                  <a:schemeClr val="accent2"/>
                </a:solidFill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○"/>
              <a:defRPr>
                <a:solidFill>
                  <a:schemeClr val="accent2"/>
                </a:solidFill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g10509b08316_1_3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10509b08316_1_42"/>
          <p:cNvSpPr txBox="1"/>
          <p:nvPr>
            <p:ph type="title"/>
          </p:nvPr>
        </p:nvSpPr>
        <p:spPr>
          <a:xfrm>
            <a:off x="415567" y="1064800"/>
            <a:ext cx="8330400" cy="4728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3" name="Google Shape;43;g10509b08316_1_4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10509b08316_1_4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g10509b08316_1_45"/>
          <p:cNvSpPr txBox="1"/>
          <p:nvPr>
            <p:ph type="title"/>
          </p:nvPr>
        </p:nvSpPr>
        <p:spPr>
          <a:xfrm>
            <a:off x="415067" y="667900"/>
            <a:ext cx="4939200" cy="2732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g10509b08316_1_45"/>
          <p:cNvSpPr txBox="1"/>
          <p:nvPr>
            <p:ph idx="1" type="subTitle"/>
          </p:nvPr>
        </p:nvSpPr>
        <p:spPr>
          <a:xfrm>
            <a:off x="406400" y="3502300"/>
            <a:ext cx="4939200" cy="123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g10509b08316_1_45"/>
          <p:cNvSpPr txBox="1"/>
          <p:nvPr>
            <p:ph idx="2" type="body"/>
          </p:nvPr>
        </p:nvSpPr>
        <p:spPr>
          <a:xfrm>
            <a:off x="6505367" y="667900"/>
            <a:ext cx="5271900" cy="5481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49" name="Google Shape;49;g10509b08316_1_4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0509b08316_1_51"/>
          <p:cNvSpPr/>
          <p:nvPr/>
        </p:nvSpPr>
        <p:spPr>
          <a:xfrm>
            <a:off x="0" y="5825333"/>
            <a:ext cx="12192000" cy="103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g10509b08316_1_51"/>
          <p:cNvSpPr txBox="1"/>
          <p:nvPr>
            <p:ph idx="1" type="body"/>
          </p:nvPr>
        </p:nvSpPr>
        <p:spPr>
          <a:xfrm>
            <a:off x="415600" y="6028533"/>
            <a:ext cx="10639200" cy="614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g10509b08316_1_5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509b08316_1_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Merriweather"/>
              <a:buNone/>
              <a:defRPr sz="3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Merriweather"/>
              <a:buNone/>
              <a:defRPr sz="3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Merriweather"/>
              <a:buNone/>
              <a:defRPr sz="3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Merriweather"/>
              <a:buNone/>
              <a:defRPr sz="3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Merriweather"/>
              <a:buNone/>
              <a:defRPr sz="3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Merriweather"/>
              <a:buNone/>
              <a:defRPr sz="3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Merriweather"/>
              <a:buNone/>
              <a:defRPr sz="3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Merriweather"/>
              <a:buNone/>
              <a:defRPr sz="3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Merriweather"/>
              <a:buNone/>
              <a:defRPr sz="37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g10509b08316_1_6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"/>
              <a:buChar char="●"/>
              <a:defRPr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238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○"/>
              <a:defRPr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238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■"/>
              <a:defRPr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238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  <a:defRPr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238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○"/>
              <a:defRPr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238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■"/>
              <a:defRPr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238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  <a:defRPr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238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○"/>
              <a:defRPr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238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■"/>
              <a:defRPr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g10509b08316_1_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arawireless.org/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"/>
          <p:cNvSpPr txBox="1"/>
          <p:nvPr>
            <p:ph type="ctrTitle"/>
          </p:nvPr>
        </p:nvSpPr>
        <p:spPr>
          <a:xfrm>
            <a:off x="415600" y="719633"/>
            <a:ext cx="11360700" cy="1710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5G-And-Beyond Prototyping</a:t>
            </a:r>
            <a:endParaRPr/>
          </a:p>
        </p:txBody>
      </p:sp>
      <p:sp>
        <p:nvSpPr>
          <p:cNvPr id="71" name="Google Shape;71;p1"/>
          <p:cNvSpPr txBox="1"/>
          <p:nvPr>
            <p:ph idx="1" type="subTitle"/>
          </p:nvPr>
        </p:nvSpPr>
        <p:spPr>
          <a:xfrm>
            <a:off x="415600" y="2504747"/>
            <a:ext cx="5656800" cy="9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55000" lnSpcReduction="2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4285"/>
              <a:buNone/>
            </a:pPr>
            <a:r>
              <a:rPr lang="en-US"/>
              <a:t>Sdmay22-30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4285"/>
              <a:buNone/>
            </a:pPr>
            <a:r>
              <a:rPr lang="en-US"/>
              <a:t>Josh Guyer, Josh Naber, Raffael Neuser, </a:t>
            </a:r>
            <a:r>
              <a:rPr lang="en-US"/>
              <a:t>Johnathan</a:t>
            </a:r>
            <a:r>
              <a:rPr lang="en-US"/>
              <a:t> Leisinger, Connor Kesterson, Ruofeng Gao, Nicholas Garrelts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4285"/>
              <a:buNone/>
            </a:pPr>
            <a:r>
              <a:rPr lang="en-US"/>
              <a:t>Client/Advisor: Hongwei Zhang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4285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Prototype Implementations</a:t>
            </a:r>
            <a:endParaRPr/>
          </a:p>
        </p:txBody>
      </p:sp>
      <p:sp>
        <p:nvSpPr>
          <p:cNvPr id="146" name="Google Shape;146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Hardware prototype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3D printed model in progress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Software prototype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Load srsRAN code and conduct modifications onto existing testbed to ensure correct functionality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Overall system prototype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srsRAN code modifications </a:t>
            </a:r>
            <a:r>
              <a:rPr lang="en-US"/>
              <a:t>implemented on the enclosure’s hardware</a:t>
            </a:r>
            <a:endParaRPr/>
          </a:p>
        </p:txBody>
      </p:sp>
      <p:pic>
        <p:nvPicPr>
          <p:cNvPr descr="This model contains the B210, Intel NUC, amplifier, and power supplies." id="147" name="Google Shape;147;p7" title="3D model of U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89025" y="3497100"/>
            <a:ext cx="3305175" cy="330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Design Complexity</a:t>
            </a:r>
            <a:endParaRPr/>
          </a:p>
        </p:txBody>
      </p:sp>
      <p:sp>
        <p:nvSpPr>
          <p:cNvPr id="153" name="Google Shape;153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/>
              <a:t>What made your design hard?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Efficiently using space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Getting measurements for components we </a:t>
            </a:r>
            <a:r>
              <a:rPr lang="en-US"/>
              <a:t>didn’t have physically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Printer constraints. Only able to 3D print a max size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/>
              <a:t>What kind of design iterations were needed?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Fixing constraints of the hardware design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</a:pPr>
            <a:r>
              <a:rPr lang="en-US"/>
              <a:t>Slot </a:t>
            </a:r>
            <a:r>
              <a:rPr lang="en-US"/>
              <a:t>measurements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</a:pPr>
            <a:r>
              <a:rPr lang="en-US"/>
              <a:t>3D printing iterations due to errors in printing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Project Plan</a:t>
            </a:r>
            <a:endParaRPr/>
          </a:p>
        </p:txBody>
      </p:sp>
      <p:sp>
        <p:nvSpPr>
          <p:cNvPr id="159" name="Google Shape;159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2286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/>
              <a:t>Tasks</a:t>
            </a:r>
            <a:endParaRPr/>
          </a:p>
          <a:p>
            <a:pPr indent="-228600" lvl="1" marL="6858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700"/>
              <a:t>D</a:t>
            </a:r>
            <a:r>
              <a:rPr lang="en-US"/>
              <a:t>esign a enclosure for UE components</a:t>
            </a:r>
            <a:endParaRPr/>
          </a:p>
          <a:p>
            <a:pPr indent="-228600" lvl="1" marL="6858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Manufacture</a:t>
            </a:r>
            <a:r>
              <a:rPr lang="en-US"/>
              <a:t> </a:t>
            </a:r>
            <a:r>
              <a:rPr lang="en-US"/>
              <a:t>prototypes</a:t>
            </a:r>
            <a:r>
              <a:rPr lang="en-US"/>
              <a:t> of the enclosure and iterate</a:t>
            </a:r>
            <a:endParaRPr/>
          </a:p>
          <a:p>
            <a:pPr indent="-228600" lvl="1" marL="6858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Apply software to UE and test connection in lab setting to base station</a:t>
            </a:r>
            <a:endParaRPr/>
          </a:p>
          <a:p>
            <a:pPr indent="-228600" lvl="1" marL="6858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Deploy UE enclosure in Ames and test base station connection</a:t>
            </a:r>
            <a:endParaRPr/>
          </a:p>
          <a:p>
            <a:pPr indent="-228600" lvl="1" marL="6858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Experiment</a:t>
            </a:r>
            <a:r>
              <a:rPr lang="en-US"/>
              <a:t> with 5G-And-Beyond solutions</a:t>
            </a:r>
            <a:endParaRPr/>
          </a:p>
          <a:p>
            <a:pPr indent="-228600" lvl="1" marL="6858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Implement an algorithm to improve reliability and/or connectivity</a:t>
            </a:r>
            <a:endParaRPr/>
          </a:p>
          <a:p>
            <a:pPr indent="-228600" lvl="1" marL="6858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Conduct performance measurements</a:t>
            </a:r>
            <a:endParaRPr/>
          </a:p>
          <a:p>
            <a:pPr indent="-228600" lvl="0" marL="2286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/>
              <a:t>Risks and mitigation plan</a:t>
            </a:r>
            <a:endParaRPr/>
          </a:p>
          <a:p>
            <a:pPr indent="-228600" lvl="1" marL="6858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Most risks come from hardware side of UE</a:t>
            </a:r>
            <a:endParaRPr/>
          </a:p>
          <a:p>
            <a:pPr indent="-228600" lvl="2" marL="11430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/>
              <a:t>3D printing errors</a:t>
            </a:r>
            <a:endParaRPr/>
          </a:p>
          <a:p>
            <a:pPr indent="-228600" lvl="2" marL="11430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/>
              <a:t>Mishandling of hardware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063798270c_3_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Project Plan – Schedule/Milestones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g1063798270c_3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9638" y="1690826"/>
            <a:ext cx="10232725" cy="3639951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g1063798270c_3_2"/>
          <p:cNvSpPr txBox="1"/>
          <p:nvPr/>
        </p:nvSpPr>
        <p:spPr>
          <a:xfrm>
            <a:off x="1085450" y="5427200"/>
            <a:ext cx="957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Teams Jira with Gantt chart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Test Plan</a:t>
            </a:r>
            <a:endParaRPr/>
          </a:p>
        </p:txBody>
      </p:sp>
      <p:sp>
        <p:nvSpPr>
          <p:cNvPr id="172" name="Google Shape;172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92100" lvl="0" marL="2286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/>
              <a:t>Testing Enclosure</a:t>
            </a:r>
            <a:endParaRPr/>
          </a:p>
          <a:p>
            <a:pPr indent="-228600" lvl="1" marL="6858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Making sure components fit</a:t>
            </a:r>
            <a:endParaRPr/>
          </a:p>
          <a:p>
            <a:pPr indent="-228600" lvl="1" marL="6858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Components work as expected when hooked up properly</a:t>
            </a:r>
            <a:endParaRPr/>
          </a:p>
          <a:p>
            <a:pPr indent="-292100" lvl="0" marL="2286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/>
              <a:t>Testing Software</a:t>
            </a:r>
            <a:endParaRPr/>
          </a:p>
          <a:p>
            <a:pPr indent="-228600" lvl="1" marL="6858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Computer and UE are used to test srsRAN code to measure bandwidth</a:t>
            </a:r>
            <a:endParaRPr/>
          </a:p>
          <a:p>
            <a:pPr indent="-228600" lvl="1" marL="6858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Algorithms run successfully on the SDRs with improved latency</a:t>
            </a:r>
            <a:endParaRPr/>
          </a:p>
          <a:p>
            <a:pPr indent="-292100" lvl="0" marL="2286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/>
              <a:t>Interface/Integration Testing</a:t>
            </a:r>
            <a:endParaRPr/>
          </a:p>
          <a:p>
            <a:pPr indent="-228600" lvl="1" marL="6858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Ensuring all items in the enclosure are powered by the power supply and fit inside</a:t>
            </a:r>
            <a:endParaRPr/>
          </a:p>
          <a:p>
            <a:pPr indent="-228600" lvl="1" marL="6858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Modified software actually making a difference in latency</a:t>
            </a:r>
            <a:endParaRPr/>
          </a:p>
          <a:p>
            <a:pPr indent="-292100" lvl="0" marL="2286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/>
              <a:t>System Level Testing/Acceptance Testing</a:t>
            </a:r>
            <a:endParaRPr/>
          </a:p>
          <a:p>
            <a:pPr indent="-228600" lvl="1" marL="6858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Once enclosure and software are completed, making sure they work together</a:t>
            </a:r>
            <a:endParaRPr/>
          </a:p>
          <a:p>
            <a:pPr indent="-228600" lvl="1" marL="6858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Final enclosure is sturdy and can hold all UE</a:t>
            </a:r>
            <a:endParaRPr/>
          </a:p>
          <a:p>
            <a:pPr indent="-228600" lvl="1" marL="6858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Final enclosure needs to be mass producible</a:t>
            </a:r>
            <a:endParaRPr/>
          </a:p>
          <a:p>
            <a:pPr indent="-228600" lvl="1" marL="6858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Software enclosed in the UE enclosure can successfully communicate with base station reliably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Conclusions</a:t>
            </a:r>
            <a:endParaRPr/>
          </a:p>
        </p:txBody>
      </p:sp>
      <p:sp>
        <p:nvSpPr>
          <p:cNvPr id="178" name="Google Shape;178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Currently 3D printing the enclosure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We have been having some difficulties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Software team is setting up a testbench in Durham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Next semester we will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continue 3D printing the enclosure and design another model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look into easier manufacturing methods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implement software algorithms on the SDRs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test the entire systems and measure performance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deploy systems throughout Ames and surrounding areas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Contributions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Josh G- Helped design 3D model of </a:t>
            </a:r>
            <a:r>
              <a:rPr lang="en-US"/>
              <a:t>enclosure</a:t>
            </a:r>
            <a:r>
              <a:rPr lang="en-US"/>
              <a:t> and began print it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Josh N- Helped design 3D model by gathering models and helped with 3D printing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Raffael N - Set up local srsRAN test environment, set up the Jira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Connor K- Researching srsRAN algorithms as well as helping set up the srsRAN test bed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John L - Researching srsRAN algorithms and communicating with </a:t>
            </a:r>
            <a:r>
              <a:rPr lang="en-US"/>
              <a:t>research assistant for software guidance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Ruofeng G-</a:t>
            </a:r>
            <a:r>
              <a:rPr lang="en-US"/>
              <a:t>Researching srsRAN code and understanding the function and method using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Nick G- Researching srsRAN code to best design how we’ll implement modifications and helping get testbed up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Project Vision</a:t>
            </a:r>
            <a:endParaRPr/>
          </a:p>
        </p:txBody>
      </p:sp>
      <p:sp>
        <p:nvSpPr>
          <p:cNvPr id="77" name="Google Shape;77;p2"/>
          <p:cNvSpPr txBox="1"/>
          <p:nvPr>
            <p:ph idx="1" type="body"/>
          </p:nvPr>
        </p:nvSpPr>
        <p:spPr>
          <a:xfrm>
            <a:off x="838200" y="1825625"/>
            <a:ext cx="47532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We are creating 5G infrastructure in rural Iowa for </a:t>
            </a:r>
            <a:r>
              <a:rPr lang="en-US"/>
              <a:t>research in wireless networks, cloud computing, and remote operation of ag vehicles</a:t>
            </a:r>
            <a:r>
              <a:rPr lang="en-US"/>
              <a:t> 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ARA- Agriculture and Rural communities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at-scale, deeply-programmable </a:t>
            </a:r>
            <a:r>
              <a:rPr lang="en-US"/>
              <a:t>infrastructure</a:t>
            </a:r>
            <a:r>
              <a:rPr lang="en-US"/>
              <a:t> for rural wireless research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https://arawireless.org/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Everyone from farmers to schools to rural communities will be affected by our project.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3902" y="980325"/>
            <a:ext cx="6269450" cy="527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0509b08316_1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Project Vision</a:t>
            </a:r>
            <a:endParaRPr/>
          </a:p>
        </p:txBody>
      </p:sp>
      <p:sp>
        <p:nvSpPr>
          <p:cNvPr id="84" name="Google Shape;84;g10509b08316_1_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Agricultural uses for 5G infrastructure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remote monitoring for plant phenotyping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automatic video feed of individual animal behavior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connected and automated ag vehicles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AR/VR supervisory control of vehicles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Rural use cases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education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transportation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public safety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tele-health</a:t>
            </a:r>
            <a:endParaRPr/>
          </a:p>
        </p:txBody>
      </p:sp>
      <p:pic>
        <p:nvPicPr>
          <p:cNvPr id="85" name="Google Shape;85;g10509b08316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8725" y="3549113"/>
            <a:ext cx="7277100" cy="286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Conceptual/Visual Sketch</a:t>
            </a:r>
            <a:endParaRPr/>
          </a:p>
        </p:txBody>
      </p:sp>
      <p:sp>
        <p:nvSpPr>
          <p:cNvPr id="91" name="Google Shape;91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This shows the map of the area where ARA will be deployed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Deployed in 3 phases (Green, Yellow, Orange)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Will cover 6 rural cities and one ag farm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Components used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LN Amplifier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Skylark low-UHF mMIMO SDR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X410, B210 SDR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Intel NUC</a:t>
            </a:r>
            <a:endParaRPr/>
          </a:p>
        </p:txBody>
      </p:sp>
      <p:pic>
        <p:nvPicPr>
          <p:cNvPr id="92" name="Google Shape;9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4600" y="2451662"/>
            <a:ext cx="6276949" cy="309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675" y="4141600"/>
            <a:ext cx="5033174" cy="249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Requirements </a:t>
            </a:r>
            <a:endParaRPr/>
          </a:p>
        </p:txBody>
      </p:sp>
      <p:sp>
        <p:nvSpPr>
          <p:cNvPr id="99" name="Google Shape;99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sz="2000"/>
              <a:t>    </a:t>
            </a:r>
            <a:r>
              <a:rPr lang="en-US" sz="2000"/>
              <a:t>Design an enclosure to hold all UE radios and components</a:t>
            </a:r>
            <a:endParaRPr sz="2000"/>
          </a:p>
          <a:p>
            <a:pPr indent="-234950" lvl="1" marL="685800" rtl="0" algn="l">
              <a:spcBef>
                <a:spcPts val="1600"/>
              </a:spcBef>
              <a:spcAft>
                <a:spcPts val="0"/>
              </a:spcAft>
              <a:buSzPts val="1900"/>
              <a:buChar char="○"/>
            </a:pPr>
            <a:r>
              <a:rPr lang="en-US" sz="1600"/>
              <a:t>Able to be mass produced</a:t>
            </a:r>
            <a:endParaRPr sz="1600"/>
          </a:p>
          <a:p>
            <a:pPr indent="-234950" lvl="1" marL="685800" rtl="0" algn="l">
              <a:spcBef>
                <a:spcPts val="1600"/>
              </a:spcBef>
              <a:spcAft>
                <a:spcPts val="0"/>
              </a:spcAft>
              <a:buSzPts val="1900"/>
              <a:buChar char="○"/>
            </a:pPr>
            <a:r>
              <a:rPr lang="en-US" sz="1600"/>
              <a:t>Heat resistant</a:t>
            </a:r>
            <a:endParaRPr sz="1600"/>
          </a:p>
          <a:p>
            <a:pPr indent="0" lvl="0" marL="685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 Test and verify UE connectivity to base station</a:t>
            </a:r>
            <a:endParaRPr sz="2000"/>
          </a:p>
          <a:p>
            <a:pPr indent="-234950" lvl="1" marL="685800" rtl="0" algn="l">
              <a:spcBef>
                <a:spcPts val="500"/>
              </a:spcBef>
              <a:spcAft>
                <a:spcPts val="1600"/>
              </a:spcAft>
              <a:buSzPts val="1900"/>
              <a:buChar char="○"/>
            </a:pPr>
            <a:r>
              <a:rPr lang="en-US" sz="1600"/>
              <a:t>Become familiar with interfacing with software testbench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509b08316_3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Requirements</a:t>
            </a:r>
            <a:endParaRPr/>
          </a:p>
        </p:txBody>
      </p:sp>
      <p:sp>
        <p:nvSpPr>
          <p:cNvPr id="105" name="Google Shape;105;g10509b08316_3_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Deploy UEs around Ames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 </a:t>
            </a:r>
            <a:r>
              <a:rPr lang="en-US" sz="2000"/>
              <a:t>Perform measurements of reliability and speeds</a:t>
            </a:r>
            <a:endParaRPr sz="2000"/>
          </a:p>
          <a:p>
            <a:pPr indent="-349250" lvl="1" marL="1371600" rtl="0" algn="l">
              <a:spcBef>
                <a:spcPts val="500"/>
              </a:spcBef>
              <a:spcAft>
                <a:spcPts val="0"/>
              </a:spcAft>
              <a:buSzPts val="1900"/>
              <a:buChar char="○"/>
            </a:pPr>
            <a:r>
              <a:rPr lang="en-US" sz="1600"/>
              <a:t>Should be at least at the level of commercial 4G systems</a:t>
            </a:r>
            <a:endParaRPr sz="1600"/>
          </a:p>
          <a:p>
            <a:pPr indent="0" lvl="0" marL="13716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 Experiment with different software configurations on UEs</a:t>
            </a:r>
            <a:endParaRPr sz="2000"/>
          </a:p>
          <a:p>
            <a:pPr indent="-355600" lvl="1" marL="1371600" rtl="0" algn="l">
              <a:spcBef>
                <a:spcPts val="500"/>
              </a:spcBef>
              <a:spcAft>
                <a:spcPts val="0"/>
              </a:spcAft>
              <a:buSzPts val="2000"/>
              <a:buChar char="○"/>
            </a:pPr>
            <a:r>
              <a:rPr lang="en-US" sz="1600"/>
              <a:t>Find best configuration for each UE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Conceptual Design Diagram</a:t>
            </a:r>
            <a:endParaRPr/>
          </a:p>
        </p:txBody>
      </p:sp>
      <p:sp>
        <p:nvSpPr>
          <p:cNvPr id="111" name="Google Shape;111;p5"/>
          <p:cNvSpPr txBox="1"/>
          <p:nvPr>
            <p:ph idx="1" type="body"/>
          </p:nvPr>
        </p:nvSpPr>
        <p:spPr>
          <a:xfrm>
            <a:off x="838200" y="1825625"/>
            <a:ext cx="5132700" cy="43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we will make it modular 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software and hardware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srsRAN algorithms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intel NUC, b210 SDR, and amplifier, a transformer, skylark MIMO, x410 SDR, and a power supply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1900" y="1308988"/>
            <a:ext cx="6170100" cy="424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063798270c_1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System Design - Hardware</a:t>
            </a:r>
            <a:endParaRPr/>
          </a:p>
        </p:txBody>
      </p:sp>
      <p:pic>
        <p:nvPicPr>
          <p:cNvPr id="118" name="Google Shape;118;g1063798270c_1_0"/>
          <p:cNvPicPr preferRelativeResize="0"/>
          <p:nvPr/>
        </p:nvPicPr>
        <p:blipFill rotWithShape="1">
          <a:blip r:embed="rId3">
            <a:alphaModFix/>
          </a:blip>
          <a:srcRect b="24841" l="0" r="0" t="25967"/>
          <a:stretch/>
        </p:blipFill>
        <p:spPr>
          <a:xfrm>
            <a:off x="2228100" y="1650722"/>
            <a:ext cx="2713901" cy="1000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1063798270c_1_0"/>
          <p:cNvPicPr preferRelativeResize="0"/>
          <p:nvPr/>
        </p:nvPicPr>
        <p:blipFill rotWithShape="1">
          <a:blip r:embed="rId4">
            <a:alphaModFix/>
          </a:blip>
          <a:srcRect b="17584" l="9477" r="16012" t="20929"/>
          <a:stretch/>
        </p:blipFill>
        <p:spPr>
          <a:xfrm>
            <a:off x="2505113" y="2878563"/>
            <a:ext cx="1951176" cy="1325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1063798270c_1_0"/>
          <p:cNvSpPr txBox="1"/>
          <p:nvPr/>
        </p:nvSpPr>
        <p:spPr>
          <a:xfrm>
            <a:off x="409225" y="1950738"/>
            <a:ext cx="222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USRP X410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1" name="Google Shape;121;g1063798270c_1_0"/>
          <p:cNvSpPr txBox="1"/>
          <p:nvPr/>
        </p:nvSpPr>
        <p:spPr>
          <a:xfrm>
            <a:off x="409225" y="3083175"/>
            <a:ext cx="127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USRP B210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" name="Google Shape;122;g1063798270c_1_0"/>
          <p:cNvSpPr txBox="1"/>
          <p:nvPr/>
        </p:nvSpPr>
        <p:spPr>
          <a:xfrm>
            <a:off x="5519400" y="1735021"/>
            <a:ext cx="3088200" cy="8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1 MHz – 7.2 GHz, with 400 MHz real-time bandwidth</a:t>
            </a:r>
            <a:endParaRPr sz="135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g1063798270c_1_0"/>
          <p:cNvSpPr txBox="1"/>
          <p:nvPr/>
        </p:nvSpPr>
        <p:spPr>
          <a:xfrm>
            <a:off x="5534550" y="2983125"/>
            <a:ext cx="30579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70 MHz – 6 GHz, with up to 56 MHz real-time bandwidth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4" name="Google Shape;124;g1063798270c_1_0"/>
          <p:cNvPicPr preferRelativeResize="0"/>
          <p:nvPr/>
        </p:nvPicPr>
        <p:blipFill rotWithShape="1">
          <a:blip r:embed="rId5">
            <a:alphaModFix/>
          </a:blip>
          <a:srcRect b="0" l="19212" r="18020" t="0"/>
          <a:stretch/>
        </p:blipFill>
        <p:spPr>
          <a:xfrm>
            <a:off x="3137188" y="4296425"/>
            <a:ext cx="787300" cy="125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g1063798270c_1_0"/>
          <p:cNvSpPr txBox="1"/>
          <p:nvPr/>
        </p:nvSpPr>
        <p:spPr>
          <a:xfrm>
            <a:off x="364125" y="4723525"/>
            <a:ext cx="165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Skylark Faros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g1063798270c_1_0"/>
          <p:cNvSpPr txBox="1"/>
          <p:nvPr/>
        </p:nvSpPr>
        <p:spPr>
          <a:xfrm>
            <a:off x="5534550" y="4519525"/>
            <a:ext cx="27138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470 – 806 MHz, with 40+ MHz real-time bandwidth</a:t>
            </a:r>
            <a:endParaRPr sz="135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mMIMO</a:t>
            </a:r>
            <a:endParaRPr sz="135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7" name="Google Shape;127;g1063798270c_1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05410" y="5696261"/>
            <a:ext cx="1951175" cy="913812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1063798270c_1_0"/>
          <p:cNvSpPr txBox="1"/>
          <p:nvPr/>
        </p:nvSpPr>
        <p:spPr>
          <a:xfrm>
            <a:off x="364125" y="5923213"/>
            <a:ext cx="104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Intel NUC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" name="Google Shape;129;g1063798270c_1_0"/>
          <p:cNvSpPr txBox="1"/>
          <p:nvPr/>
        </p:nvSpPr>
        <p:spPr>
          <a:xfrm>
            <a:off x="5534550" y="5737500"/>
            <a:ext cx="2887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Intel Core i7 Processor</a:t>
            </a:r>
            <a:br>
              <a:rPr lang="en-US">
                <a:latin typeface="Roboto"/>
                <a:ea typeface="Roboto"/>
                <a:cs typeface="Roboto"/>
                <a:sym typeface="Roboto"/>
              </a:rPr>
            </a:br>
            <a:r>
              <a:rPr lang="en-US">
                <a:latin typeface="Roboto"/>
                <a:ea typeface="Roboto"/>
                <a:cs typeface="Roboto"/>
                <a:sym typeface="Roboto"/>
              </a:rPr>
              <a:t>16GB RAM</a:t>
            </a:r>
            <a:br>
              <a:rPr lang="en-US">
                <a:latin typeface="Roboto"/>
                <a:ea typeface="Roboto"/>
                <a:cs typeface="Roboto"/>
                <a:sym typeface="Roboto"/>
              </a:rPr>
            </a:br>
            <a:r>
              <a:rPr lang="en-US">
                <a:latin typeface="Roboto"/>
                <a:ea typeface="Roboto"/>
                <a:cs typeface="Roboto"/>
                <a:sym typeface="Roboto"/>
              </a:rPr>
              <a:t>Small form-factor computer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" name="Google Shape;130;g1063798270c_1_0"/>
          <p:cNvSpPr txBox="1"/>
          <p:nvPr/>
        </p:nvSpPr>
        <p:spPr>
          <a:xfrm>
            <a:off x="9103900" y="1650725"/>
            <a:ext cx="2713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Roboto"/>
                <a:ea typeface="Roboto"/>
                <a:cs typeface="Roboto"/>
                <a:sym typeface="Roboto"/>
              </a:rPr>
              <a:t>Real-time bandwidth </a:t>
            </a:r>
            <a:r>
              <a:rPr lang="en-US">
                <a:latin typeface="Roboto"/>
                <a:ea typeface="Roboto"/>
                <a:cs typeface="Roboto"/>
                <a:sym typeface="Roboto"/>
              </a:rPr>
              <a:t>indicates how much of the frequency spectrum the SDR can </a:t>
            </a:r>
            <a:r>
              <a:rPr lang="en-US">
                <a:latin typeface="Roboto"/>
                <a:ea typeface="Roboto"/>
                <a:cs typeface="Roboto"/>
                <a:sym typeface="Roboto"/>
              </a:rPr>
              <a:t>continuously</a:t>
            </a:r>
            <a:r>
              <a:rPr lang="en-US">
                <a:latin typeface="Roboto"/>
                <a:ea typeface="Roboto"/>
                <a:cs typeface="Roboto"/>
                <a:sym typeface="Roboto"/>
              </a:rPr>
              <a:t> sample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063798270c_1_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System Design - Enclosure</a:t>
            </a:r>
            <a:endParaRPr/>
          </a:p>
        </p:txBody>
      </p:sp>
      <p:pic>
        <p:nvPicPr>
          <p:cNvPr descr="This model contains the B210, Intel NUC, amplifier, and power supplies." id="136" name="Google Shape;136;g1063798270c_1_7" title="3D model of U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8515" y="1711700"/>
            <a:ext cx="2266375" cy="226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g1063798270c_1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502" y="3998975"/>
            <a:ext cx="2832408" cy="2820776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g1063798270c_1_7"/>
          <p:cNvSpPr txBox="1"/>
          <p:nvPr/>
        </p:nvSpPr>
        <p:spPr>
          <a:xfrm>
            <a:off x="838200" y="1368600"/>
            <a:ext cx="266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Enclosures for User Equipment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g1063798270c_1_7"/>
          <p:cNvSpPr txBox="1"/>
          <p:nvPr/>
        </p:nvSpPr>
        <p:spPr>
          <a:xfrm>
            <a:off x="4030600" y="1368600"/>
            <a:ext cx="74997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Hardware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Intel NUC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Software Defined Radios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USRP B210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USRP X410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Skylark mMIMO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Low-noise amplifier to which the SDRs connect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Power supply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g1063798270c_1_7"/>
          <p:cNvSpPr txBox="1"/>
          <p:nvPr/>
        </p:nvSpPr>
        <p:spPr>
          <a:xfrm>
            <a:off x="4030600" y="3469100"/>
            <a:ext cx="50433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Software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5G ‘New Radio’ is the underlying radio access technology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srsRAN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Open source 5G software suite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Uses the SDRs as the front-end for transmitting and receiving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5G research will involve modifying its source code to test different algorithms (i.e. congestion control) to improve metrics (such as bandwidth, latency)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2019-11-16T15:00:05Z</dcterms:created>
  <dc:creator>Akhilesh Tyagi</dc:creator>
</cp:coreProperties>
</file>